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68" r:id="rId16"/>
    <p:sldId id="271" r:id="rId17"/>
    <p:sldId id="272" r:id="rId18"/>
    <p:sldId id="273" r:id="rId19"/>
    <p:sldId id="274" r:id="rId20"/>
    <p:sldId id="278" r:id="rId21"/>
    <p:sldId id="276" r:id="rId22"/>
    <p:sldId id="277" r:id="rId23"/>
    <p:sldId id="279" r:id="rId24"/>
    <p:sldId id="280" r:id="rId25"/>
    <p:sldId id="281" r:id="rId26"/>
    <p:sldId id="282" r:id="rId27"/>
    <p:sldId id="283" r:id="rId28"/>
    <p:sldId id="284" r:id="rId29"/>
    <p:sldId id="287" r:id="rId30"/>
    <p:sldId id="28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4CA85F-4D3A-A3D8-97FA-AFF1FCC4980E}" v="162" dt="2025-01-29T07:42:42.6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fetti Falling" descr="Confetti Falling">
            <a:hlinkClick r:id="" action="ppaction://media"/>
            <a:extLst>
              <a:ext uri="{FF2B5EF4-FFF2-40B4-BE49-F238E27FC236}">
                <a16:creationId xmlns:a16="http://schemas.microsoft.com/office/drawing/2014/main" id="{4909E1D7-9E01-1BF0-C925-DBB94D1D58B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76" y="-4313"/>
            <a:ext cx="12197750" cy="6866626"/>
          </a:xfrm>
          <a:prstGeom prst="rect">
            <a:avLst/>
          </a:prstGeom>
        </p:spPr>
      </p:pic>
      <p:sp>
        <p:nvSpPr>
          <p:cNvPr id="4" name="TextBox 3">
            <a:extLst>
              <a:ext uri="{FF2B5EF4-FFF2-40B4-BE49-F238E27FC236}">
                <a16:creationId xmlns:a16="http://schemas.microsoft.com/office/drawing/2014/main" id="{111A6529-BFF5-B128-D224-E17882181195}"/>
              </a:ext>
            </a:extLst>
          </p:cNvPr>
          <p:cNvSpPr txBox="1"/>
          <p:nvPr/>
        </p:nvSpPr>
        <p:spPr>
          <a:xfrm>
            <a:off x="4163204" y="2917166"/>
            <a:ext cx="4243238"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solidFill>
                  <a:schemeClr val="bg1"/>
                </a:solidFill>
                <a:latin typeface="Comic Sans MS"/>
              </a:rPr>
              <a:t>WELCOME</a:t>
            </a:r>
            <a:endParaRPr lang="en-US" sz="6000">
              <a:solidFill>
                <a:schemeClr val="bg1"/>
              </a:solidFill>
              <a:latin typeface="Comic Sans MS"/>
            </a:endParaRPr>
          </a:p>
          <a:p>
            <a:pPr algn="l"/>
            <a:endParaRPr lang="en-US"/>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95C4578-9735-299B-EFED-5033DD06DBA3}"/>
              </a:ext>
            </a:extLst>
          </p:cNvPr>
          <p:cNvPicPr>
            <a:picLocks noGrp="1" noChangeAspect="1"/>
          </p:cNvPicPr>
          <p:nvPr>
            <p:ph idx="1"/>
          </p:nvPr>
        </p:nvPicPr>
        <p:blipFill>
          <a:blip r:embed="rId2"/>
          <a:stretch>
            <a:fillRect/>
          </a:stretch>
        </p:blipFill>
        <p:spPr>
          <a:xfrm>
            <a:off x="643467" y="1480771"/>
            <a:ext cx="10905066" cy="4934544"/>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A36BA93-46A7-4623-1F24-D41751E3917C}"/>
              </a:ext>
            </a:extLst>
          </p:cNvPr>
          <p:cNvSpPr txBox="1"/>
          <p:nvPr/>
        </p:nvSpPr>
        <p:spPr>
          <a:xfrm>
            <a:off x="1866899" y="571499"/>
            <a:ext cx="77723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Calculate the average movie duration for each genre.</a:t>
            </a:r>
            <a:r>
              <a:rPr lang="en-US" dirty="0">
                <a:ea typeface="+mn-lt"/>
                <a:cs typeface="+mn-lt"/>
              </a:rPr>
              <a:t> </a:t>
            </a:r>
            <a:endParaRPr lang="en-US" dirty="0"/>
          </a:p>
        </p:txBody>
      </p:sp>
    </p:spTree>
    <p:extLst>
      <p:ext uri="{BB962C8B-B14F-4D97-AF65-F5344CB8AC3E}">
        <p14:creationId xmlns:p14="http://schemas.microsoft.com/office/powerpoint/2010/main" val="4284373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3A192855-F5E6-E065-C43A-069A7EE8146B}"/>
              </a:ext>
            </a:extLst>
          </p:cNvPr>
          <p:cNvPicPr>
            <a:picLocks noGrp="1" noChangeAspect="1"/>
          </p:cNvPicPr>
          <p:nvPr>
            <p:ph idx="1"/>
          </p:nvPr>
        </p:nvPicPr>
        <p:blipFill>
          <a:blip r:embed="rId2"/>
          <a:stretch>
            <a:fillRect/>
          </a:stretch>
        </p:blipFill>
        <p:spPr>
          <a:xfrm>
            <a:off x="753902" y="2221708"/>
            <a:ext cx="10905066" cy="4225712"/>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73421C1-9297-0785-3522-478F8D11AB9E}"/>
              </a:ext>
            </a:extLst>
          </p:cNvPr>
          <p:cNvSpPr txBox="1"/>
          <p:nvPr/>
        </p:nvSpPr>
        <p:spPr>
          <a:xfrm>
            <a:off x="1017656" y="499716"/>
            <a:ext cx="8472555"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Identify actors or actresses who have appeared in more than three movies with an average rating below 5. Identify actors or actresses who have appeared in more than three movies with an average rating below 5. </a:t>
            </a:r>
          </a:p>
        </p:txBody>
      </p:sp>
    </p:spTree>
    <p:extLst>
      <p:ext uri="{BB962C8B-B14F-4D97-AF65-F5344CB8AC3E}">
        <p14:creationId xmlns:p14="http://schemas.microsoft.com/office/powerpoint/2010/main" val="681042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8D273C0-5A02-38ED-3986-4CA896A11A22}"/>
              </a:ext>
            </a:extLst>
          </p:cNvPr>
          <p:cNvPicPr>
            <a:picLocks noGrp="1" noChangeAspect="1"/>
          </p:cNvPicPr>
          <p:nvPr>
            <p:ph idx="1"/>
          </p:nvPr>
        </p:nvPicPr>
        <p:blipFill>
          <a:blip r:embed="rId2"/>
          <a:stretch>
            <a:fillRect/>
          </a:stretch>
        </p:blipFill>
        <p:spPr>
          <a:xfrm>
            <a:off x="643467" y="1794292"/>
            <a:ext cx="10905066" cy="4307500"/>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8C58D03-8032-9AA3-0AFD-F2923B79E65D}"/>
              </a:ext>
            </a:extLst>
          </p:cNvPr>
          <p:cNvSpPr txBox="1"/>
          <p:nvPr/>
        </p:nvSpPr>
        <p:spPr>
          <a:xfrm>
            <a:off x="1943099" y="647699"/>
            <a:ext cx="742949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Find the minimum and maximum values for each column in the ratings table, excluding the </a:t>
            </a:r>
            <a:r>
              <a:rPr lang="en-US" sz="2200" err="1">
                <a:latin typeface="Times New Roman"/>
                <a:ea typeface="+mn-lt"/>
                <a:cs typeface="+mn-lt"/>
              </a:rPr>
              <a:t>movie_id</a:t>
            </a:r>
            <a:r>
              <a:rPr lang="en-US" sz="2200" dirty="0">
                <a:latin typeface="Times New Roman"/>
                <a:ea typeface="+mn-lt"/>
                <a:cs typeface="+mn-lt"/>
              </a:rPr>
              <a:t> column. </a:t>
            </a:r>
            <a:endParaRPr lang="en-US" sz="2200">
              <a:latin typeface="Times New Roman"/>
              <a:cs typeface="Times New Roman"/>
            </a:endParaRPr>
          </a:p>
        </p:txBody>
      </p:sp>
    </p:spTree>
    <p:extLst>
      <p:ext uri="{BB962C8B-B14F-4D97-AF65-F5344CB8AC3E}">
        <p14:creationId xmlns:p14="http://schemas.microsoft.com/office/powerpoint/2010/main" val="2133057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1A60A4EA-4B65-CFEE-1C69-16B9106C3119}"/>
              </a:ext>
            </a:extLst>
          </p:cNvPr>
          <p:cNvPicPr>
            <a:picLocks noGrp="1" noChangeAspect="1"/>
          </p:cNvPicPr>
          <p:nvPr>
            <p:ph idx="1"/>
          </p:nvPr>
        </p:nvPicPr>
        <p:blipFill>
          <a:blip r:embed="rId2"/>
          <a:stretch>
            <a:fillRect/>
          </a:stretch>
        </p:blipFill>
        <p:spPr>
          <a:xfrm>
            <a:off x="753795" y="1571119"/>
            <a:ext cx="10673367" cy="5085152"/>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B723864-0669-DAAA-3220-8016677D8347}"/>
              </a:ext>
            </a:extLst>
          </p:cNvPr>
          <p:cNvSpPr txBox="1"/>
          <p:nvPr/>
        </p:nvSpPr>
        <p:spPr>
          <a:xfrm>
            <a:off x="2057399" y="501373"/>
            <a:ext cx="7283171"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Which are the top 10 movies based on their average rating? </a:t>
            </a:r>
            <a:endParaRPr lang="en-US" sz="2200" dirty="0">
              <a:latin typeface="Times New Roman"/>
            </a:endParaRPr>
          </a:p>
        </p:txBody>
      </p:sp>
    </p:spTree>
    <p:extLst>
      <p:ext uri="{BB962C8B-B14F-4D97-AF65-F5344CB8AC3E}">
        <p14:creationId xmlns:p14="http://schemas.microsoft.com/office/powerpoint/2010/main" val="119049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 program&#10;&#10;AI-generated content may be incorrect.">
            <a:extLst>
              <a:ext uri="{FF2B5EF4-FFF2-40B4-BE49-F238E27FC236}">
                <a16:creationId xmlns:a16="http://schemas.microsoft.com/office/drawing/2014/main" id="{68F0F50F-7EEA-9008-4E29-31129804C202}"/>
              </a:ext>
            </a:extLst>
          </p:cNvPr>
          <p:cNvPicPr>
            <a:picLocks noGrp="1" noChangeAspect="1"/>
          </p:cNvPicPr>
          <p:nvPr>
            <p:ph idx="1"/>
          </p:nvPr>
        </p:nvPicPr>
        <p:blipFill>
          <a:blip r:embed="rId2"/>
          <a:stretch>
            <a:fillRect/>
          </a:stretch>
        </p:blipFill>
        <p:spPr>
          <a:xfrm>
            <a:off x="1031395" y="1482771"/>
            <a:ext cx="10129210" cy="5173500"/>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A3E2E5E-0D9C-FC08-8610-28CA51423255}"/>
              </a:ext>
            </a:extLst>
          </p:cNvPr>
          <p:cNvSpPr txBox="1"/>
          <p:nvPr/>
        </p:nvSpPr>
        <p:spPr>
          <a:xfrm>
            <a:off x="1828799" y="342899"/>
            <a:ext cx="718819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Summarize the ratings table by grouping movies based on their median ratings. </a:t>
            </a:r>
            <a:endParaRPr lang="en-US" sz="2200">
              <a:latin typeface="Times New Roman"/>
              <a:cs typeface="Times New Roman"/>
            </a:endParaRPr>
          </a:p>
        </p:txBody>
      </p:sp>
    </p:spTree>
    <p:extLst>
      <p:ext uri="{BB962C8B-B14F-4D97-AF65-F5344CB8AC3E}">
        <p14:creationId xmlns:p14="http://schemas.microsoft.com/office/powerpoint/2010/main" val="662816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45A27B8-4121-E66B-E024-33A2C2CFAF6C}"/>
              </a:ext>
            </a:extLst>
          </p:cNvPr>
          <p:cNvSpPr txBox="1"/>
          <p:nvPr/>
        </p:nvSpPr>
        <p:spPr>
          <a:xfrm>
            <a:off x="1892300" y="469899"/>
            <a:ext cx="786129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How many movies, released in March 2017 in the USA within a specific genre, had more than 1,000 votes?</a:t>
            </a:r>
            <a:endParaRPr lang="en-US" sz="2200">
              <a:latin typeface="Times New Roman"/>
              <a:cs typeface="Times New Roman"/>
            </a:endParaRPr>
          </a:p>
        </p:txBody>
      </p:sp>
      <p:pic>
        <p:nvPicPr>
          <p:cNvPr id="6" name="Content Placeholder 5">
            <a:extLst>
              <a:ext uri="{FF2B5EF4-FFF2-40B4-BE49-F238E27FC236}">
                <a16:creationId xmlns:a16="http://schemas.microsoft.com/office/drawing/2014/main" id="{32F17CC2-D8D2-E912-78FD-385F7C028F35}"/>
              </a:ext>
            </a:extLst>
          </p:cNvPr>
          <p:cNvPicPr>
            <a:picLocks noGrp="1" noChangeAspect="1"/>
          </p:cNvPicPr>
          <p:nvPr>
            <p:ph idx="1"/>
          </p:nvPr>
        </p:nvPicPr>
        <p:blipFill>
          <a:blip r:embed="rId2"/>
          <a:stretch>
            <a:fillRect/>
          </a:stretch>
        </p:blipFill>
        <p:spPr>
          <a:xfrm>
            <a:off x="667264" y="1466397"/>
            <a:ext cx="9953958" cy="4667024"/>
          </a:xfrm>
        </p:spPr>
      </p:pic>
    </p:spTree>
    <p:extLst>
      <p:ext uri="{BB962C8B-B14F-4D97-AF65-F5344CB8AC3E}">
        <p14:creationId xmlns:p14="http://schemas.microsoft.com/office/powerpoint/2010/main" val="980613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4E093D02-35FA-9721-CEED-8A710D31A713}"/>
              </a:ext>
            </a:extLst>
          </p:cNvPr>
          <p:cNvPicPr>
            <a:picLocks noGrp="1" noChangeAspect="1"/>
          </p:cNvPicPr>
          <p:nvPr>
            <p:ph idx="1"/>
          </p:nvPr>
        </p:nvPicPr>
        <p:blipFill>
          <a:blip r:embed="rId2"/>
          <a:stretch>
            <a:fillRect/>
          </a:stretch>
        </p:blipFill>
        <p:spPr>
          <a:xfrm>
            <a:off x="1548193" y="1085206"/>
            <a:ext cx="9095614"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6A148D1-2616-A57E-C38B-EB1001925B19}"/>
              </a:ext>
            </a:extLst>
          </p:cNvPr>
          <p:cNvSpPr txBox="1"/>
          <p:nvPr/>
        </p:nvSpPr>
        <p:spPr>
          <a:xfrm>
            <a:off x="1752600" y="279400"/>
            <a:ext cx="788669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Find movies from each genre that begin with the word “The” and have an average rating greater than 8.</a:t>
            </a:r>
            <a:endParaRPr lang="en-US" sz="2200">
              <a:latin typeface="Times New Roman"/>
              <a:cs typeface="Times New Roman"/>
            </a:endParaRPr>
          </a:p>
        </p:txBody>
      </p:sp>
    </p:spTree>
    <p:extLst>
      <p:ext uri="{BB962C8B-B14F-4D97-AF65-F5344CB8AC3E}">
        <p14:creationId xmlns:p14="http://schemas.microsoft.com/office/powerpoint/2010/main" val="398711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 program&#10;&#10;AI-generated content may be incorrect.">
            <a:extLst>
              <a:ext uri="{FF2B5EF4-FFF2-40B4-BE49-F238E27FC236}">
                <a16:creationId xmlns:a16="http://schemas.microsoft.com/office/drawing/2014/main" id="{4847DD52-0D4E-F35E-2FE1-37A5EC1DF1A1}"/>
              </a:ext>
            </a:extLst>
          </p:cNvPr>
          <p:cNvPicPr>
            <a:picLocks noGrp="1" noChangeAspect="1"/>
          </p:cNvPicPr>
          <p:nvPr>
            <p:ph idx="1"/>
          </p:nvPr>
        </p:nvPicPr>
        <p:blipFill>
          <a:blip r:embed="rId2"/>
          <a:stretch>
            <a:fillRect/>
          </a:stretch>
        </p:blipFill>
        <p:spPr>
          <a:xfrm>
            <a:off x="643467" y="1915922"/>
            <a:ext cx="10905066" cy="3026154"/>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4AB4B69-E558-D93A-0989-05B298E62601}"/>
              </a:ext>
            </a:extLst>
          </p:cNvPr>
          <p:cNvSpPr txBox="1"/>
          <p:nvPr/>
        </p:nvSpPr>
        <p:spPr>
          <a:xfrm>
            <a:off x="1196818" y="643445"/>
            <a:ext cx="87022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The movies released between April 1, 2018, and April 1, 2019, how many received a median rating of 8?</a:t>
            </a:r>
            <a:endParaRPr lang="en-US" sz="2200">
              <a:latin typeface="Times New Roman"/>
              <a:cs typeface="Times New Roman"/>
            </a:endParaRPr>
          </a:p>
        </p:txBody>
      </p:sp>
    </p:spTree>
    <p:extLst>
      <p:ext uri="{BB962C8B-B14F-4D97-AF65-F5344CB8AC3E}">
        <p14:creationId xmlns:p14="http://schemas.microsoft.com/office/powerpoint/2010/main" val="758902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BDFAD438-5DBB-98FE-2AEC-BD09058162B6}"/>
              </a:ext>
            </a:extLst>
          </p:cNvPr>
          <p:cNvPicPr>
            <a:picLocks noGrp="1" noChangeAspect="1"/>
          </p:cNvPicPr>
          <p:nvPr>
            <p:ph idx="1"/>
          </p:nvPr>
        </p:nvPicPr>
        <p:blipFill>
          <a:blip r:embed="rId2"/>
          <a:stretch>
            <a:fillRect/>
          </a:stretch>
        </p:blipFill>
        <p:spPr>
          <a:xfrm>
            <a:off x="643467" y="1711452"/>
            <a:ext cx="10905066" cy="343509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6038A28-4149-4C1A-74BC-140ADDDD2B07}"/>
              </a:ext>
            </a:extLst>
          </p:cNvPr>
          <p:cNvSpPr txBox="1"/>
          <p:nvPr/>
        </p:nvSpPr>
        <p:spPr>
          <a:xfrm>
            <a:off x="1080988" y="519900"/>
            <a:ext cx="765974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Do German movies receive more votes on average than Italian movies?</a:t>
            </a:r>
            <a:endParaRPr lang="en-US" sz="2200">
              <a:latin typeface="Times New Roman"/>
              <a:cs typeface="Times New Roman"/>
            </a:endParaRPr>
          </a:p>
        </p:txBody>
      </p:sp>
    </p:spTree>
    <p:extLst>
      <p:ext uri="{BB962C8B-B14F-4D97-AF65-F5344CB8AC3E}">
        <p14:creationId xmlns:p14="http://schemas.microsoft.com/office/powerpoint/2010/main" val="328694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3411A14A-B8C6-D39E-2AD8-5EEAB9DED54D}"/>
              </a:ext>
            </a:extLst>
          </p:cNvPr>
          <p:cNvPicPr>
            <a:picLocks noGrp="1" noChangeAspect="1"/>
          </p:cNvPicPr>
          <p:nvPr>
            <p:ph idx="1"/>
          </p:nvPr>
        </p:nvPicPr>
        <p:blipFill>
          <a:blip r:embed="rId2"/>
          <a:stretch>
            <a:fillRect/>
          </a:stretch>
        </p:blipFill>
        <p:spPr>
          <a:xfrm>
            <a:off x="643467" y="1888868"/>
            <a:ext cx="10905066" cy="4089399"/>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3BBE0AB-C5BC-B5F5-652B-4314BF4A3FD7}"/>
              </a:ext>
            </a:extLst>
          </p:cNvPr>
          <p:cNvSpPr txBox="1"/>
          <p:nvPr/>
        </p:nvSpPr>
        <p:spPr>
          <a:xfrm>
            <a:off x="1016643" y="566232"/>
            <a:ext cx="7721342"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Identify the columns in the names table that contain null values.</a:t>
            </a:r>
            <a:endParaRPr lang="en-US" sz="2200">
              <a:latin typeface="Times New Roman"/>
              <a:cs typeface="Times New Roman"/>
            </a:endParaRPr>
          </a:p>
        </p:txBody>
      </p:sp>
    </p:spTree>
    <p:extLst>
      <p:ext uri="{BB962C8B-B14F-4D97-AF65-F5344CB8AC3E}">
        <p14:creationId xmlns:p14="http://schemas.microsoft.com/office/powerpoint/2010/main" val="2288729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rdboard boxes">
            <a:extLst>
              <a:ext uri="{FF2B5EF4-FFF2-40B4-BE49-F238E27FC236}">
                <a16:creationId xmlns:a16="http://schemas.microsoft.com/office/drawing/2014/main" id="{F311CF43-68AA-536E-C043-99E63875930F}"/>
              </a:ext>
            </a:extLst>
          </p:cNvPr>
          <p:cNvPicPr>
            <a:picLocks noChangeAspect="1"/>
          </p:cNvPicPr>
          <p:nvPr/>
        </p:nvPicPr>
        <p:blipFill>
          <a:blip r:embed="rId2">
            <a:alphaModFix amt="59000"/>
          </a:blip>
          <a:stretch>
            <a:fillRect/>
          </a:stretch>
        </p:blipFill>
        <p:spPr>
          <a:xfrm>
            <a:off x="-12711" y="1682"/>
            <a:ext cx="12203043" cy="6854635"/>
          </a:xfrm>
          <a:prstGeom prst="rect">
            <a:avLst/>
          </a:prstGeom>
        </p:spPr>
      </p:pic>
      <p:sp>
        <p:nvSpPr>
          <p:cNvPr id="8" name="TextBox 7">
            <a:extLst>
              <a:ext uri="{FF2B5EF4-FFF2-40B4-BE49-F238E27FC236}">
                <a16:creationId xmlns:a16="http://schemas.microsoft.com/office/drawing/2014/main" id="{A1794F05-D588-A725-937D-451857DE9AD0}"/>
              </a:ext>
            </a:extLst>
          </p:cNvPr>
          <p:cNvSpPr txBox="1"/>
          <p:nvPr/>
        </p:nvSpPr>
        <p:spPr>
          <a:xfrm>
            <a:off x="1228308" y="386433"/>
            <a:ext cx="8970794" cy="19759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Bef>
                <a:spcPct val="0"/>
              </a:spcBef>
            </a:pPr>
            <a:r>
              <a:rPr lang="en-US" sz="3600" b="1">
                <a:solidFill>
                  <a:srgbClr val="7030A0"/>
                </a:solidFill>
                <a:latin typeface="Comic Sans MS"/>
              </a:rPr>
              <a:t>Advanced SQL – Reinforcement Project – IMDB Dataset </a:t>
            </a:r>
            <a:endParaRPr lang="en-US" sz="3600">
              <a:latin typeface="Comic Sans MS"/>
            </a:endParaRPr>
          </a:p>
          <a:p>
            <a:pPr>
              <a:lnSpc>
                <a:spcPct val="90000"/>
              </a:lnSpc>
              <a:spcBef>
                <a:spcPct val="0"/>
              </a:spcBef>
            </a:pPr>
            <a:endParaRPr lang="en-US" sz="4400">
              <a:latin typeface="Comic Sans MS"/>
            </a:endParaRPr>
          </a:p>
          <a:p>
            <a:pPr algn="l"/>
            <a:endParaRPr lang="en-US"/>
          </a:p>
        </p:txBody>
      </p:sp>
      <p:sp>
        <p:nvSpPr>
          <p:cNvPr id="9" name="TextBox 8">
            <a:extLst>
              <a:ext uri="{FF2B5EF4-FFF2-40B4-BE49-F238E27FC236}">
                <a16:creationId xmlns:a16="http://schemas.microsoft.com/office/drawing/2014/main" id="{2B1F4481-2150-3F37-625C-27F7F1FF44D6}"/>
              </a:ext>
            </a:extLst>
          </p:cNvPr>
          <p:cNvSpPr txBox="1"/>
          <p:nvPr/>
        </p:nvSpPr>
        <p:spPr>
          <a:xfrm>
            <a:off x="2070033" y="2379326"/>
            <a:ext cx="6762747" cy="32691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Bef>
                <a:spcPts val="1000"/>
              </a:spcBef>
            </a:pPr>
            <a:r>
              <a:rPr lang="en-US" sz="3600" b="1">
                <a:solidFill>
                  <a:schemeClr val="accent1">
                    <a:lumMod val="60000"/>
                    <a:lumOff val="40000"/>
                  </a:schemeClr>
                </a:solidFill>
                <a:latin typeface="Times New Roman"/>
                <a:cs typeface="Times New Roman"/>
              </a:rPr>
              <a:t>Name : Deepti </a:t>
            </a:r>
            <a:r>
              <a:rPr lang="en-US" sz="3600" b="1" err="1">
                <a:solidFill>
                  <a:schemeClr val="accent1">
                    <a:lumMod val="60000"/>
                    <a:lumOff val="40000"/>
                  </a:schemeClr>
                </a:solidFill>
                <a:latin typeface="Times New Roman"/>
                <a:cs typeface="Times New Roman"/>
              </a:rPr>
              <a:t>Horakeri</a:t>
            </a:r>
            <a:r>
              <a:rPr lang="en-US" sz="3600">
                <a:solidFill>
                  <a:schemeClr val="accent1">
                    <a:lumMod val="60000"/>
                    <a:lumOff val="40000"/>
                  </a:schemeClr>
                </a:solidFill>
                <a:latin typeface="Times New Roman"/>
                <a:cs typeface="Times New Roman"/>
              </a:rPr>
              <a:t> </a:t>
            </a:r>
          </a:p>
          <a:p>
            <a:pPr algn="ctr">
              <a:lnSpc>
                <a:spcPct val="90000"/>
              </a:lnSpc>
              <a:spcBef>
                <a:spcPts val="1000"/>
              </a:spcBef>
            </a:pPr>
            <a:r>
              <a:rPr lang="en-US" sz="3600" b="1">
                <a:solidFill>
                  <a:schemeClr val="accent1">
                    <a:lumMod val="60000"/>
                    <a:lumOff val="40000"/>
                  </a:schemeClr>
                </a:solidFill>
                <a:latin typeface="Times New Roman"/>
                <a:cs typeface="Times New Roman"/>
              </a:rPr>
              <a:t>Date : 30/12/2024</a:t>
            </a:r>
            <a:r>
              <a:rPr lang="en-US" sz="3600">
                <a:solidFill>
                  <a:schemeClr val="accent1">
                    <a:lumMod val="60000"/>
                    <a:lumOff val="40000"/>
                  </a:schemeClr>
                </a:solidFill>
                <a:latin typeface="Times New Roman"/>
                <a:cs typeface="Times New Roman"/>
              </a:rPr>
              <a:t> </a:t>
            </a:r>
          </a:p>
          <a:p>
            <a:pPr algn="ctr">
              <a:lnSpc>
                <a:spcPct val="90000"/>
              </a:lnSpc>
              <a:spcBef>
                <a:spcPts val="1000"/>
              </a:spcBef>
            </a:pPr>
            <a:r>
              <a:rPr lang="en-US" sz="3600" b="1">
                <a:solidFill>
                  <a:schemeClr val="accent1">
                    <a:lumMod val="60000"/>
                    <a:lumOff val="40000"/>
                  </a:schemeClr>
                </a:solidFill>
                <a:latin typeface="Times New Roman"/>
                <a:cs typeface="Times New Roman"/>
              </a:rPr>
              <a:t>Course : Data Science and Data Analytics</a:t>
            </a:r>
            <a:r>
              <a:rPr lang="en-US" sz="3600">
                <a:solidFill>
                  <a:schemeClr val="accent1">
                    <a:lumMod val="60000"/>
                    <a:lumOff val="40000"/>
                  </a:schemeClr>
                </a:solidFill>
                <a:latin typeface="Times New Roman"/>
                <a:cs typeface="Times New Roman"/>
              </a:rPr>
              <a:t> </a:t>
            </a:r>
          </a:p>
          <a:p>
            <a:pPr algn="ctr">
              <a:lnSpc>
                <a:spcPct val="90000"/>
              </a:lnSpc>
              <a:spcBef>
                <a:spcPts val="1000"/>
              </a:spcBef>
            </a:pPr>
            <a:r>
              <a:rPr lang="en-US" sz="3600" b="1">
                <a:solidFill>
                  <a:schemeClr val="accent1">
                    <a:lumMod val="60000"/>
                    <a:lumOff val="40000"/>
                  </a:schemeClr>
                </a:solidFill>
                <a:latin typeface="Times New Roman"/>
                <a:cs typeface="Times New Roman"/>
              </a:rPr>
              <a:t>Batch : B5 Online</a:t>
            </a:r>
            <a:endParaRPr lang="en-US" sz="3600">
              <a:solidFill>
                <a:schemeClr val="accent1">
                  <a:lumMod val="60000"/>
                  <a:lumOff val="40000"/>
                </a:schemeClr>
              </a:solidFill>
              <a:latin typeface="Times New Roman"/>
              <a:cs typeface="Times New Roman"/>
            </a:endParaRPr>
          </a:p>
          <a:p>
            <a:pPr algn="l"/>
            <a:endParaRPr lang="en-US"/>
          </a:p>
        </p:txBody>
      </p:sp>
    </p:spTree>
    <p:extLst>
      <p:ext uri="{BB962C8B-B14F-4D97-AF65-F5344CB8AC3E}">
        <p14:creationId xmlns:p14="http://schemas.microsoft.com/office/powerpoint/2010/main" val="32664822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330AE6-115A-CDA5-853E-36E930088058}"/>
              </a:ext>
            </a:extLst>
          </p:cNvPr>
          <p:cNvSpPr>
            <a:spLocks noGrp="1"/>
          </p:cNvSpPr>
          <p:nvPr>
            <p:ph idx="1"/>
          </p:nvPr>
        </p:nvSpPr>
        <p:spPr/>
        <p:txBody>
          <a:bodyPr/>
          <a:lstStyle/>
          <a:p>
            <a:endParaRPr lang="en-US"/>
          </a:p>
        </p:txBody>
      </p:sp>
      <p:pic>
        <p:nvPicPr>
          <p:cNvPr id="6" name="Content Placeholder 3" descr="A screen shot of a computer&#10;&#10;AI-generated content may be incorrect.">
            <a:extLst>
              <a:ext uri="{FF2B5EF4-FFF2-40B4-BE49-F238E27FC236}">
                <a16:creationId xmlns:a16="http://schemas.microsoft.com/office/drawing/2014/main" id="{77073952-3438-97B2-45D2-2AE61D009B9F}"/>
              </a:ext>
            </a:extLst>
          </p:cNvPr>
          <p:cNvPicPr>
            <a:picLocks noChangeAspect="1"/>
          </p:cNvPicPr>
          <p:nvPr/>
        </p:nvPicPr>
        <p:blipFill>
          <a:blip r:embed="rId2"/>
          <a:stretch>
            <a:fillRect/>
          </a:stretch>
        </p:blipFill>
        <p:spPr>
          <a:xfrm>
            <a:off x="839981" y="1821664"/>
            <a:ext cx="10325100" cy="4352924"/>
          </a:xfrm>
          <a:prstGeom prst="rect">
            <a:avLst/>
          </a:prstGeom>
        </p:spPr>
      </p:pic>
      <p:sp>
        <p:nvSpPr>
          <p:cNvPr id="2" name="TextBox 1">
            <a:extLst>
              <a:ext uri="{FF2B5EF4-FFF2-40B4-BE49-F238E27FC236}">
                <a16:creationId xmlns:a16="http://schemas.microsoft.com/office/drawing/2014/main" id="{1F777A83-28E1-A3C5-E3F9-2C110A22A56C}"/>
              </a:ext>
            </a:extLst>
          </p:cNvPr>
          <p:cNvSpPr txBox="1"/>
          <p:nvPr/>
        </p:nvSpPr>
        <p:spPr>
          <a:xfrm>
            <a:off x="1235414" y="656314"/>
            <a:ext cx="857068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Who are the top two actors whose movies have a median rating of 8 or higher?</a:t>
            </a:r>
            <a:endParaRPr lang="en-US" sz="2200" dirty="0">
              <a:latin typeface="Times New Roman"/>
            </a:endParaRPr>
          </a:p>
        </p:txBody>
      </p:sp>
    </p:spTree>
    <p:extLst>
      <p:ext uri="{BB962C8B-B14F-4D97-AF65-F5344CB8AC3E}">
        <p14:creationId xmlns:p14="http://schemas.microsoft.com/office/powerpoint/2010/main" val="2734261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white background with blue text&#10;&#10;AI-generated content may be incorrect.">
            <a:extLst>
              <a:ext uri="{FF2B5EF4-FFF2-40B4-BE49-F238E27FC236}">
                <a16:creationId xmlns:a16="http://schemas.microsoft.com/office/drawing/2014/main" id="{0226199B-3F96-BA60-D1F9-E7CE34344154}"/>
              </a:ext>
            </a:extLst>
          </p:cNvPr>
          <p:cNvPicPr>
            <a:picLocks noGrp="1" noChangeAspect="1"/>
          </p:cNvPicPr>
          <p:nvPr>
            <p:ph idx="1"/>
          </p:nvPr>
        </p:nvPicPr>
        <p:blipFill>
          <a:blip r:embed="rId2"/>
          <a:stretch>
            <a:fillRect/>
          </a:stretch>
        </p:blipFill>
        <p:spPr>
          <a:xfrm>
            <a:off x="755526" y="2005324"/>
            <a:ext cx="10905066" cy="3161114"/>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23C80EC-1743-E17C-64D6-2A511C8CFF12}"/>
              </a:ext>
            </a:extLst>
          </p:cNvPr>
          <p:cNvSpPr txBox="1"/>
          <p:nvPr/>
        </p:nvSpPr>
        <p:spPr>
          <a:xfrm>
            <a:off x="751518" y="983211"/>
            <a:ext cx="8802623"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Which are the top three production companies based on the total number of votes their movies received?</a:t>
            </a:r>
            <a:endParaRPr lang="en-US" sz="2200">
              <a:latin typeface="Times New Roman"/>
              <a:cs typeface="Times New Roman"/>
            </a:endParaRPr>
          </a:p>
        </p:txBody>
      </p:sp>
    </p:spTree>
    <p:extLst>
      <p:ext uri="{BB962C8B-B14F-4D97-AF65-F5344CB8AC3E}">
        <p14:creationId xmlns:p14="http://schemas.microsoft.com/office/powerpoint/2010/main" val="282539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913FA3EA-9BA6-7692-297D-13C06FCE1002}"/>
              </a:ext>
            </a:extLst>
          </p:cNvPr>
          <p:cNvPicPr>
            <a:picLocks noGrp="1" noChangeAspect="1"/>
          </p:cNvPicPr>
          <p:nvPr>
            <p:ph idx="1"/>
          </p:nvPr>
        </p:nvPicPr>
        <p:blipFill>
          <a:blip r:embed="rId2"/>
          <a:stretch>
            <a:fillRect/>
          </a:stretch>
        </p:blipFill>
        <p:spPr>
          <a:xfrm>
            <a:off x="1216824" y="1716768"/>
            <a:ext cx="8582694" cy="4307796"/>
          </a:xfrm>
        </p:spPr>
      </p:pic>
      <p:sp>
        <p:nvSpPr>
          <p:cNvPr id="6" name="TextBox 5">
            <a:extLst>
              <a:ext uri="{FF2B5EF4-FFF2-40B4-BE49-F238E27FC236}">
                <a16:creationId xmlns:a16="http://schemas.microsoft.com/office/drawing/2014/main" id="{AD4FD337-8A09-2ED7-B9C9-1091F28D2E5F}"/>
              </a:ext>
            </a:extLst>
          </p:cNvPr>
          <p:cNvSpPr txBox="1"/>
          <p:nvPr/>
        </p:nvSpPr>
        <p:spPr>
          <a:xfrm>
            <a:off x="1197428" y="517071"/>
            <a:ext cx="8899071"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How many directors have worked on more than three movies?</a:t>
            </a:r>
            <a:endParaRPr lang="en-US" sz="2200" dirty="0">
              <a:latin typeface="Times New Roman"/>
            </a:endParaRPr>
          </a:p>
        </p:txBody>
      </p:sp>
    </p:spTree>
    <p:extLst>
      <p:ext uri="{BB962C8B-B14F-4D97-AF65-F5344CB8AC3E}">
        <p14:creationId xmlns:p14="http://schemas.microsoft.com/office/powerpoint/2010/main" val="3108939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89133724-44BA-75A0-7959-8A3E9E5C149C}"/>
              </a:ext>
            </a:extLst>
          </p:cNvPr>
          <p:cNvPicPr>
            <a:picLocks noGrp="1" noChangeAspect="1"/>
          </p:cNvPicPr>
          <p:nvPr>
            <p:ph idx="1"/>
          </p:nvPr>
        </p:nvPicPr>
        <p:blipFill>
          <a:blip r:embed="rId2"/>
          <a:stretch>
            <a:fillRect/>
          </a:stretch>
        </p:blipFill>
        <p:spPr>
          <a:xfrm>
            <a:off x="643467" y="2098059"/>
            <a:ext cx="10905066" cy="4391824"/>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54D4FF3-BFE7-1733-C45D-D72C4625D38F}"/>
              </a:ext>
            </a:extLst>
          </p:cNvPr>
          <p:cNvSpPr txBox="1"/>
          <p:nvPr/>
        </p:nvSpPr>
        <p:spPr>
          <a:xfrm>
            <a:off x="656313" y="1016643"/>
            <a:ext cx="833904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Calculate the average height of actors and actresses separately</a:t>
            </a:r>
            <a:endParaRPr lang="en-US" sz="2200" dirty="0">
              <a:latin typeface="Times New Roman"/>
            </a:endParaRPr>
          </a:p>
        </p:txBody>
      </p:sp>
    </p:spTree>
    <p:extLst>
      <p:ext uri="{BB962C8B-B14F-4D97-AF65-F5344CB8AC3E}">
        <p14:creationId xmlns:p14="http://schemas.microsoft.com/office/powerpoint/2010/main" val="474552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C39A69E5-C93F-92AC-5024-AA353D14CBB2}"/>
              </a:ext>
            </a:extLst>
          </p:cNvPr>
          <p:cNvPicPr>
            <a:picLocks noGrp="1" noChangeAspect="1"/>
          </p:cNvPicPr>
          <p:nvPr>
            <p:ph idx="1"/>
          </p:nvPr>
        </p:nvPicPr>
        <p:blipFill>
          <a:blip r:embed="rId2"/>
          <a:stretch>
            <a:fillRect/>
          </a:stretch>
        </p:blipFill>
        <p:spPr>
          <a:xfrm>
            <a:off x="984932" y="2218953"/>
            <a:ext cx="10222136" cy="4253011"/>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CBCF3CD-B257-4DD8-6CBE-F13E1488CF62}"/>
              </a:ext>
            </a:extLst>
          </p:cNvPr>
          <p:cNvSpPr txBox="1"/>
          <p:nvPr/>
        </p:nvSpPr>
        <p:spPr>
          <a:xfrm>
            <a:off x="1068119" y="849347"/>
            <a:ext cx="795298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List the 10 oldest movies in the dataset along with their title, country, and director</a:t>
            </a:r>
            <a:endParaRPr lang="en-US" sz="2200" dirty="0">
              <a:latin typeface="Times New Roman"/>
            </a:endParaRPr>
          </a:p>
        </p:txBody>
      </p:sp>
    </p:spTree>
    <p:extLst>
      <p:ext uri="{BB962C8B-B14F-4D97-AF65-F5344CB8AC3E}">
        <p14:creationId xmlns:p14="http://schemas.microsoft.com/office/powerpoint/2010/main" val="3598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EA072DD-B8FC-773B-E579-96585178A157}"/>
              </a:ext>
            </a:extLst>
          </p:cNvPr>
          <p:cNvPicPr>
            <a:picLocks noGrp="1" noChangeAspect="1"/>
          </p:cNvPicPr>
          <p:nvPr>
            <p:ph idx="1"/>
          </p:nvPr>
        </p:nvPicPr>
        <p:blipFill>
          <a:blip r:embed="rId2"/>
          <a:stretch>
            <a:fillRect/>
          </a:stretch>
        </p:blipFill>
        <p:spPr>
          <a:xfrm>
            <a:off x="1093334" y="1714614"/>
            <a:ext cx="9188903" cy="4399188"/>
          </a:xfrm>
        </p:spPr>
      </p:pic>
      <p:sp>
        <p:nvSpPr>
          <p:cNvPr id="6" name="TextBox 5">
            <a:extLst>
              <a:ext uri="{FF2B5EF4-FFF2-40B4-BE49-F238E27FC236}">
                <a16:creationId xmlns:a16="http://schemas.microsoft.com/office/drawing/2014/main" id="{54A048B9-2F69-15E4-91C1-587FED06BFAC}"/>
              </a:ext>
            </a:extLst>
          </p:cNvPr>
          <p:cNvSpPr txBox="1"/>
          <p:nvPr/>
        </p:nvSpPr>
        <p:spPr>
          <a:xfrm>
            <a:off x="1006929" y="789214"/>
            <a:ext cx="8939892"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List the top 5 movies with the highest total votes, along with their genres.</a:t>
            </a:r>
            <a:endParaRPr lang="en-US" sz="2200" dirty="0">
              <a:latin typeface="Times New Roman"/>
            </a:endParaRPr>
          </a:p>
        </p:txBody>
      </p:sp>
    </p:spTree>
    <p:extLst>
      <p:ext uri="{BB962C8B-B14F-4D97-AF65-F5344CB8AC3E}">
        <p14:creationId xmlns:p14="http://schemas.microsoft.com/office/powerpoint/2010/main" val="4694576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 shot of a computer&#10;&#10;AI-generated content may be incorrect.">
            <a:extLst>
              <a:ext uri="{FF2B5EF4-FFF2-40B4-BE49-F238E27FC236}">
                <a16:creationId xmlns:a16="http://schemas.microsoft.com/office/drawing/2014/main" id="{9B92B20D-F133-4ED3-6053-A3A37B07953E}"/>
              </a:ext>
            </a:extLst>
          </p:cNvPr>
          <p:cNvPicPr>
            <a:picLocks noGrp="1" noChangeAspect="1"/>
          </p:cNvPicPr>
          <p:nvPr>
            <p:ph idx="1"/>
          </p:nvPr>
        </p:nvPicPr>
        <p:blipFill>
          <a:blip r:embed="rId2"/>
          <a:stretch>
            <a:fillRect/>
          </a:stretch>
        </p:blipFill>
        <p:spPr>
          <a:xfrm>
            <a:off x="643467" y="1716536"/>
            <a:ext cx="10905066" cy="4116663"/>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9EEC891-1087-D482-0242-18FE58A26A50}"/>
              </a:ext>
            </a:extLst>
          </p:cNvPr>
          <p:cNvSpPr txBox="1"/>
          <p:nvPr/>
        </p:nvSpPr>
        <p:spPr>
          <a:xfrm>
            <a:off x="682052" y="476149"/>
            <a:ext cx="921413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Identify the movie with the longest duration, along with its genre and production company.</a:t>
            </a:r>
            <a:endParaRPr lang="en-US" sz="2200" dirty="0">
              <a:latin typeface="Times New Roman"/>
            </a:endParaRPr>
          </a:p>
        </p:txBody>
      </p:sp>
    </p:spTree>
    <p:extLst>
      <p:ext uri="{BB962C8B-B14F-4D97-AF65-F5344CB8AC3E}">
        <p14:creationId xmlns:p14="http://schemas.microsoft.com/office/powerpoint/2010/main" val="336138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605CBCC0-4FC8-7040-CF4D-C1E0DFD1071C}"/>
              </a:ext>
            </a:extLst>
          </p:cNvPr>
          <p:cNvPicPr>
            <a:picLocks noGrp="1" noChangeAspect="1"/>
          </p:cNvPicPr>
          <p:nvPr>
            <p:ph idx="1"/>
          </p:nvPr>
        </p:nvPicPr>
        <p:blipFill>
          <a:blip r:embed="rId2"/>
          <a:stretch>
            <a:fillRect/>
          </a:stretch>
        </p:blipFill>
        <p:spPr>
          <a:xfrm>
            <a:off x="769631" y="1848252"/>
            <a:ext cx="10632143" cy="4798766"/>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4D11673-AF4A-1E8D-F552-8578E0DD23F0}"/>
              </a:ext>
            </a:extLst>
          </p:cNvPr>
          <p:cNvSpPr txBox="1"/>
          <p:nvPr/>
        </p:nvSpPr>
        <p:spPr>
          <a:xfrm>
            <a:off x="772123" y="849347"/>
            <a:ext cx="8174563"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Determine the total number of votes for each movie released in 2018.</a:t>
            </a:r>
            <a:endParaRPr lang="en-US" sz="2200">
              <a:latin typeface="Times New Roman"/>
              <a:cs typeface="Times New Roman"/>
            </a:endParaRPr>
          </a:p>
        </p:txBody>
      </p:sp>
    </p:spTree>
    <p:extLst>
      <p:ext uri="{BB962C8B-B14F-4D97-AF65-F5344CB8AC3E}">
        <p14:creationId xmlns:p14="http://schemas.microsoft.com/office/powerpoint/2010/main" val="1515540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D6AD21BA-6C21-2F03-110C-F2ADDA0A1A5E}"/>
              </a:ext>
            </a:extLst>
          </p:cNvPr>
          <p:cNvPicPr>
            <a:picLocks noGrp="1" noChangeAspect="1"/>
          </p:cNvPicPr>
          <p:nvPr>
            <p:ph idx="1"/>
          </p:nvPr>
        </p:nvPicPr>
        <p:blipFill>
          <a:blip r:embed="rId2"/>
          <a:stretch>
            <a:fillRect/>
          </a:stretch>
        </p:blipFill>
        <p:spPr>
          <a:xfrm>
            <a:off x="755526" y="2229257"/>
            <a:ext cx="10905066" cy="4053109"/>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075278F-D1F2-D4B8-C9D1-021B1553C2A4}"/>
              </a:ext>
            </a:extLst>
          </p:cNvPr>
          <p:cNvSpPr txBox="1"/>
          <p:nvPr/>
        </p:nvSpPr>
        <p:spPr>
          <a:xfrm>
            <a:off x="926561" y="996058"/>
            <a:ext cx="8442108"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What is the most common language in which movies were produced?</a:t>
            </a:r>
            <a:endParaRPr lang="en-US" sz="2200" dirty="0">
              <a:latin typeface="Times New Roman"/>
            </a:endParaRPr>
          </a:p>
        </p:txBody>
      </p:sp>
    </p:spTree>
    <p:extLst>
      <p:ext uri="{BB962C8B-B14F-4D97-AF65-F5344CB8AC3E}">
        <p14:creationId xmlns:p14="http://schemas.microsoft.com/office/powerpoint/2010/main" val="2952752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EBF21-7BE4-E5BB-A8C8-9F4982BD0147}"/>
              </a:ext>
            </a:extLst>
          </p:cNvPr>
          <p:cNvSpPr>
            <a:spLocks noGrp="1"/>
          </p:cNvSpPr>
          <p:nvPr>
            <p:ph type="title"/>
          </p:nvPr>
        </p:nvSpPr>
        <p:spPr/>
        <p:txBody>
          <a:bodyPr/>
          <a:lstStyle/>
          <a:p>
            <a:r>
              <a:rPr lang="en-US" dirty="0">
                <a:solidFill>
                  <a:srgbClr val="FFC000"/>
                </a:solidFill>
                <a:latin typeface="Bahnschrift Condensed" panose="020B0502040204020203" pitchFamily="34" charset="0"/>
              </a:rPr>
              <a:t>Insights :</a:t>
            </a:r>
          </a:p>
        </p:txBody>
      </p:sp>
      <p:sp>
        <p:nvSpPr>
          <p:cNvPr id="3" name="Content Placeholder 2">
            <a:extLst>
              <a:ext uri="{FF2B5EF4-FFF2-40B4-BE49-F238E27FC236}">
                <a16:creationId xmlns:a16="http://schemas.microsoft.com/office/drawing/2014/main" id="{BBEB856A-37D2-7EE4-DAD9-4FFB8CA5AF8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sales trend goes on decreasing as time moves.</a:t>
            </a:r>
          </a:p>
          <a:p>
            <a:r>
              <a:rPr lang="en-US" dirty="0">
                <a:latin typeface="Times New Roman" panose="02020603050405020304" pitchFamily="18" charset="0"/>
                <a:cs typeface="Times New Roman" panose="02020603050405020304" pitchFamily="18" charset="0"/>
              </a:rPr>
              <a:t>In the month of march movies released are the highest. </a:t>
            </a:r>
          </a:p>
          <a:p>
            <a:r>
              <a:rPr lang="en-US" dirty="0">
                <a:latin typeface="Times New Roman" panose="02020603050405020304" pitchFamily="18" charset="0"/>
                <a:cs typeface="Times New Roman" panose="02020603050405020304" pitchFamily="18" charset="0"/>
              </a:rPr>
              <a:t>Drama genera has the highest number of movies.</a:t>
            </a:r>
          </a:p>
          <a:p>
            <a:r>
              <a:rPr lang="en-US" dirty="0">
                <a:latin typeface="Times New Roman" panose="02020603050405020304" pitchFamily="18" charset="0"/>
                <a:cs typeface="Times New Roman" panose="02020603050405020304" pitchFamily="18" charset="0"/>
              </a:rPr>
              <a:t>Most of the action movies are having the highest duration.</a:t>
            </a:r>
          </a:p>
          <a:p>
            <a:r>
              <a:rPr lang="en-US" dirty="0">
                <a:latin typeface="Times New Roman" panose="02020603050405020304" pitchFamily="18" charset="0"/>
                <a:cs typeface="Times New Roman" panose="02020603050405020304" pitchFamily="18" charset="0"/>
              </a:rPr>
              <a:t>USA is highest contributors of movies in dataset then comes India.</a:t>
            </a:r>
          </a:p>
        </p:txBody>
      </p:sp>
    </p:spTree>
    <p:extLst>
      <p:ext uri="{BB962C8B-B14F-4D97-AF65-F5344CB8AC3E}">
        <p14:creationId xmlns:p14="http://schemas.microsoft.com/office/powerpoint/2010/main" val="1557625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E1B34-F9D9-4325-2EFE-91514670FAAE}"/>
              </a:ext>
            </a:extLst>
          </p:cNvPr>
          <p:cNvSpPr>
            <a:spLocks noGrp="1"/>
          </p:cNvSpPr>
          <p:nvPr>
            <p:ph type="title"/>
          </p:nvPr>
        </p:nvSpPr>
        <p:spPr/>
        <p:txBody>
          <a:bodyPr>
            <a:normAutofit/>
          </a:bodyPr>
          <a:lstStyle/>
          <a:p>
            <a:r>
              <a:rPr lang="en-US" sz="3500" b="1">
                <a:latin typeface="Comic Sans MS"/>
                <a:ea typeface="+mj-lt"/>
                <a:cs typeface="+mj-lt"/>
              </a:rPr>
              <a:t>Aim</a:t>
            </a:r>
            <a:r>
              <a:rPr lang="en-US" sz="3500">
                <a:latin typeface="Comic Sans MS"/>
                <a:ea typeface="+mj-lt"/>
                <a:cs typeface="+mj-lt"/>
              </a:rPr>
              <a:t>: To analyze and extract valuable insights through careful observation and evaluation.</a:t>
            </a:r>
            <a:endParaRPr lang="en-US" sz="3500">
              <a:latin typeface="Comic Sans MS"/>
            </a:endParaRPr>
          </a:p>
        </p:txBody>
      </p:sp>
      <p:sp>
        <p:nvSpPr>
          <p:cNvPr id="3" name="Content Placeholder 2">
            <a:extLst>
              <a:ext uri="{FF2B5EF4-FFF2-40B4-BE49-F238E27FC236}">
                <a16:creationId xmlns:a16="http://schemas.microsoft.com/office/drawing/2014/main" id="{5FE7D099-AC3E-6B3A-0574-A51894E6C5EE}"/>
              </a:ext>
            </a:extLst>
          </p:cNvPr>
          <p:cNvSpPr>
            <a:spLocks noGrp="1"/>
          </p:cNvSpPr>
          <p:nvPr>
            <p:ph idx="1"/>
          </p:nvPr>
        </p:nvSpPr>
        <p:spPr/>
        <p:txBody>
          <a:bodyPr vert="horz" lIns="91440" tIns="45720" rIns="91440" bIns="45720" rtlCol="0" anchor="t">
            <a:normAutofit fontScale="92500" lnSpcReduction="10000"/>
          </a:bodyPr>
          <a:lstStyle/>
          <a:p>
            <a:r>
              <a:rPr lang="en-US" sz="3500" b="1">
                <a:latin typeface="Cambria"/>
                <a:ea typeface="Cambria"/>
              </a:rPr>
              <a:t>Dataset Overview:</a:t>
            </a:r>
          </a:p>
          <a:p>
            <a:pPr marL="0" indent="0">
              <a:buNone/>
            </a:pPr>
            <a:r>
              <a:rPr lang="en-US" sz="3500">
                <a:latin typeface="Cambria"/>
                <a:ea typeface="Cambria"/>
              </a:rPr>
              <a:t>There are totally six tables in IMDB dataset</a:t>
            </a:r>
          </a:p>
          <a:p>
            <a:pPr marL="0" indent="0">
              <a:buNone/>
            </a:pPr>
            <a:r>
              <a:rPr lang="en-US" sz="3500" err="1">
                <a:latin typeface="Cambria"/>
                <a:ea typeface="Cambria"/>
              </a:rPr>
              <a:t>Director_mapping</a:t>
            </a:r>
            <a:endParaRPr lang="en-US" sz="3500">
              <a:latin typeface="Cambria"/>
              <a:ea typeface="Cambria"/>
            </a:endParaRPr>
          </a:p>
          <a:p>
            <a:pPr marL="0" indent="0">
              <a:buNone/>
            </a:pPr>
            <a:r>
              <a:rPr lang="en-US" sz="3500">
                <a:latin typeface="Cambria"/>
                <a:ea typeface="Cambria"/>
              </a:rPr>
              <a:t>Genre</a:t>
            </a:r>
          </a:p>
          <a:p>
            <a:pPr marL="0" indent="0">
              <a:buNone/>
            </a:pPr>
            <a:r>
              <a:rPr lang="en-US" sz="3500">
                <a:latin typeface="Cambria"/>
                <a:ea typeface="Cambria"/>
              </a:rPr>
              <a:t>Movie</a:t>
            </a:r>
          </a:p>
          <a:p>
            <a:pPr marL="0" indent="0">
              <a:buNone/>
            </a:pPr>
            <a:r>
              <a:rPr lang="en-US" sz="3500">
                <a:latin typeface="Cambria"/>
                <a:ea typeface="Cambria"/>
              </a:rPr>
              <a:t>Names</a:t>
            </a:r>
          </a:p>
          <a:p>
            <a:pPr marL="0" indent="0">
              <a:buNone/>
            </a:pPr>
            <a:r>
              <a:rPr lang="en-US" sz="3500">
                <a:latin typeface="Cambria"/>
                <a:ea typeface="Cambria"/>
              </a:rPr>
              <a:t>Ratings</a:t>
            </a:r>
          </a:p>
          <a:p>
            <a:pPr marL="0" indent="0">
              <a:buNone/>
            </a:pPr>
            <a:r>
              <a:rPr lang="en-US" sz="3500" err="1">
                <a:latin typeface="Cambria"/>
                <a:ea typeface="Cambria"/>
              </a:rPr>
              <a:t>Role_mapping</a:t>
            </a:r>
            <a:endParaRPr lang="en-US" sz="3500">
              <a:latin typeface="Cambria"/>
              <a:ea typeface="Cambria"/>
            </a:endParaRPr>
          </a:p>
          <a:p>
            <a:endParaRPr lang="en-US" sz="3500" b="1">
              <a:latin typeface="Cambria"/>
              <a:ea typeface="Cambria"/>
            </a:endParaRPr>
          </a:p>
        </p:txBody>
      </p:sp>
    </p:spTree>
    <p:extLst>
      <p:ext uri="{BB962C8B-B14F-4D97-AF65-F5344CB8AC3E}">
        <p14:creationId xmlns:p14="http://schemas.microsoft.com/office/powerpoint/2010/main" val="361738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2550BE-2CFE-54C1-2AAE-B7606814138F}"/>
              </a:ext>
            </a:extLst>
          </p:cNvPr>
          <p:cNvSpPr>
            <a:spLocks noGrp="1"/>
          </p:cNvSpPr>
          <p:nvPr>
            <p:ph idx="1"/>
          </p:nvPr>
        </p:nvSpPr>
        <p:spPr>
          <a:xfrm>
            <a:off x="431800" y="4152265"/>
            <a:ext cx="6441440" cy="1252538"/>
          </a:xfrm>
        </p:spPr>
        <p:txBody>
          <a:bodyPr vert="horz" lIns="91440" tIns="45720" rIns="91440" bIns="45720" rtlCol="0" anchor="t">
            <a:normAutofit/>
          </a:bodyPr>
          <a:lstStyle/>
          <a:p>
            <a:pPr marL="0" indent="0">
              <a:buNone/>
            </a:pPr>
            <a:r>
              <a:rPr lang="en-US" sz="6000" b="1">
                <a:solidFill>
                  <a:schemeClr val="accent5"/>
                </a:solidFill>
                <a:latin typeface="Courier New"/>
                <a:cs typeface="Courier New"/>
              </a:rPr>
              <a:t>THANK YOU...</a:t>
            </a:r>
            <a:endParaRPr lang="en-US">
              <a:solidFill>
                <a:schemeClr val="accent5"/>
              </a:solidFill>
            </a:endParaRPr>
          </a:p>
        </p:txBody>
      </p:sp>
    </p:spTree>
    <p:extLst>
      <p:ext uri="{BB962C8B-B14F-4D97-AF65-F5344CB8AC3E}">
        <p14:creationId xmlns:p14="http://schemas.microsoft.com/office/powerpoint/2010/main" val="96995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E9B4313-EC45-3B26-C288-A17D1C0285CE}"/>
              </a:ext>
            </a:extLst>
          </p:cNvPr>
          <p:cNvPicPr>
            <a:picLocks noGrp="1" noChangeAspect="1"/>
          </p:cNvPicPr>
          <p:nvPr>
            <p:ph idx="1"/>
          </p:nvPr>
        </p:nvPicPr>
        <p:blipFill>
          <a:blip r:embed="rId2"/>
          <a:stretch>
            <a:fillRect/>
          </a:stretch>
        </p:blipFill>
        <p:spPr>
          <a:xfrm>
            <a:off x="1548193" y="1085206"/>
            <a:ext cx="9095614"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E87C9A6-1ED7-7E34-35C4-8ADA2EB06901}"/>
              </a:ext>
            </a:extLst>
          </p:cNvPr>
          <p:cNvSpPr txBox="1"/>
          <p:nvPr/>
        </p:nvSpPr>
        <p:spPr>
          <a:xfrm>
            <a:off x="1536699" y="228599"/>
            <a:ext cx="8712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Count the total number of records in each table of the database.</a:t>
            </a:r>
            <a:endParaRPr lang="en-US" sz="2200">
              <a:latin typeface="Times New Roman"/>
              <a:cs typeface="Times New Roman"/>
            </a:endParaRPr>
          </a:p>
        </p:txBody>
      </p:sp>
    </p:spTree>
    <p:extLst>
      <p:ext uri="{BB962C8B-B14F-4D97-AF65-F5344CB8AC3E}">
        <p14:creationId xmlns:p14="http://schemas.microsoft.com/office/powerpoint/2010/main" val="2657068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E13CA6DF-D015-0D11-9CCF-C9B362BC095B}"/>
              </a:ext>
            </a:extLst>
          </p:cNvPr>
          <p:cNvPicPr>
            <a:picLocks noGrp="1" noChangeAspect="1"/>
          </p:cNvPicPr>
          <p:nvPr>
            <p:ph idx="1"/>
          </p:nvPr>
        </p:nvPicPr>
        <p:blipFill>
          <a:blip r:embed="rId2"/>
          <a:stretch>
            <a:fillRect/>
          </a:stretch>
        </p:blipFill>
        <p:spPr>
          <a:xfrm>
            <a:off x="1585016" y="1085206"/>
            <a:ext cx="9021967"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0CE7689-DFF7-4C1F-8D4D-51CF4A45FE75}"/>
              </a:ext>
            </a:extLst>
          </p:cNvPr>
          <p:cNvSpPr txBox="1"/>
          <p:nvPr/>
        </p:nvSpPr>
        <p:spPr>
          <a:xfrm>
            <a:off x="1511299" y="254000"/>
            <a:ext cx="94233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Identify which columns in the movie table contain null values.</a:t>
            </a:r>
            <a:endParaRPr lang="en-US" sz="2200" dirty="0">
              <a:latin typeface="Times New Roman"/>
            </a:endParaRPr>
          </a:p>
        </p:txBody>
      </p:sp>
    </p:spTree>
    <p:extLst>
      <p:ext uri="{BB962C8B-B14F-4D97-AF65-F5344CB8AC3E}">
        <p14:creationId xmlns:p14="http://schemas.microsoft.com/office/powerpoint/2010/main" val="646609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Isosceles Triangle 22">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3600B8F4-89CB-A4F5-3D11-89F3DFD036F4}"/>
              </a:ext>
            </a:extLst>
          </p:cNvPr>
          <p:cNvPicPr>
            <a:picLocks noGrp="1" noChangeAspect="1"/>
          </p:cNvPicPr>
          <p:nvPr>
            <p:ph idx="1"/>
          </p:nvPr>
        </p:nvPicPr>
        <p:blipFill>
          <a:blip r:embed="rId2"/>
          <a:stretch>
            <a:fillRect/>
          </a:stretch>
        </p:blipFill>
        <p:spPr>
          <a:xfrm>
            <a:off x="1216045" y="1217727"/>
            <a:ext cx="9561127" cy="5427499"/>
          </a:xfrm>
          <a:prstGeom prst="rect">
            <a:avLst/>
          </a:prstGeom>
          <a:ln>
            <a:noFill/>
          </a:ln>
        </p:spPr>
      </p:pic>
      <p:sp>
        <p:nvSpPr>
          <p:cNvPr id="25" name="Isosceles Triangle 24">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47E086E-770B-872C-FB72-885C304C0819}"/>
              </a:ext>
            </a:extLst>
          </p:cNvPr>
          <p:cNvSpPr txBox="1"/>
          <p:nvPr/>
        </p:nvSpPr>
        <p:spPr>
          <a:xfrm>
            <a:off x="1656146" y="386434"/>
            <a:ext cx="8170323" cy="9936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Cambria"/>
                <a:ea typeface="Cambria"/>
              </a:rPr>
              <a:t>Determine the total number of movies released each year, and analyze how the trend changes month-wise.</a:t>
            </a:r>
          </a:p>
          <a:p>
            <a:pPr algn="l"/>
            <a:endParaRPr lang="en-US"/>
          </a:p>
        </p:txBody>
      </p:sp>
    </p:spTree>
    <p:extLst>
      <p:ext uri="{BB962C8B-B14F-4D97-AF65-F5344CB8AC3E}">
        <p14:creationId xmlns:p14="http://schemas.microsoft.com/office/powerpoint/2010/main" val="27950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C92C8A4-9177-5311-30A2-F9339C757A3F}"/>
              </a:ext>
            </a:extLst>
          </p:cNvPr>
          <p:cNvSpPr txBox="1"/>
          <p:nvPr/>
        </p:nvSpPr>
        <p:spPr>
          <a:xfrm>
            <a:off x="1714499" y="457199"/>
            <a:ext cx="787399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How many movies were produced in either the USA or India in the year 2019.</a:t>
            </a:r>
            <a:endParaRPr lang="en-US" sz="2200" dirty="0">
              <a:latin typeface="Times New Roman"/>
            </a:endParaRPr>
          </a:p>
        </p:txBody>
      </p:sp>
      <p:pic>
        <p:nvPicPr>
          <p:cNvPr id="6" name="Content Placeholder 5">
            <a:extLst>
              <a:ext uri="{FF2B5EF4-FFF2-40B4-BE49-F238E27FC236}">
                <a16:creationId xmlns:a16="http://schemas.microsoft.com/office/drawing/2014/main" id="{22598100-74A9-B70C-FA89-E3D48E8C99FE}"/>
              </a:ext>
            </a:extLst>
          </p:cNvPr>
          <p:cNvPicPr>
            <a:picLocks noGrp="1" noChangeAspect="1"/>
          </p:cNvPicPr>
          <p:nvPr>
            <p:ph idx="1"/>
          </p:nvPr>
        </p:nvPicPr>
        <p:blipFill>
          <a:blip r:embed="rId2"/>
          <a:stretch>
            <a:fillRect/>
          </a:stretch>
        </p:blipFill>
        <p:spPr>
          <a:xfrm>
            <a:off x="1765119" y="1933733"/>
            <a:ext cx="8420100" cy="3190875"/>
          </a:xfrm>
        </p:spPr>
      </p:pic>
    </p:spTree>
    <p:extLst>
      <p:ext uri="{BB962C8B-B14F-4D97-AF65-F5344CB8AC3E}">
        <p14:creationId xmlns:p14="http://schemas.microsoft.com/office/powerpoint/2010/main" val="1388750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271249A-1FFF-061E-75B6-553C6992972D}"/>
              </a:ext>
            </a:extLst>
          </p:cNvPr>
          <p:cNvPicPr>
            <a:picLocks noGrp="1" noChangeAspect="1"/>
          </p:cNvPicPr>
          <p:nvPr>
            <p:ph idx="1"/>
          </p:nvPr>
        </p:nvPicPr>
        <p:blipFill>
          <a:blip r:embed="rId2"/>
          <a:stretch>
            <a:fillRect/>
          </a:stretch>
        </p:blipFill>
        <p:spPr>
          <a:xfrm>
            <a:off x="753902" y="1610012"/>
            <a:ext cx="10905066" cy="4852756"/>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BA97B5D-2744-72CF-0DCF-BBF5B584DE56}"/>
              </a:ext>
            </a:extLst>
          </p:cNvPr>
          <p:cNvSpPr txBox="1"/>
          <p:nvPr/>
        </p:nvSpPr>
        <p:spPr>
          <a:xfrm>
            <a:off x="1684682" y="431800"/>
            <a:ext cx="795461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List the unique genres in the dataset, and count how many movies belong exclusively to one genre. </a:t>
            </a:r>
            <a:endParaRPr lang="en-US" sz="2200">
              <a:latin typeface="Times New Roman"/>
              <a:cs typeface="Times New Roman"/>
            </a:endParaRPr>
          </a:p>
        </p:txBody>
      </p:sp>
    </p:spTree>
    <p:extLst>
      <p:ext uri="{BB962C8B-B14F-4D97-AF65-F5344CB8AC3E}">
        <p14:creationId xmlns:p14="http://schemas.microsoft.com/office/powerpoint/2010/main" val="237959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B89E2D6C-F24C-AE17-0A67-C4625C410F8D}"/>
              </a:ext>
            </a:extLst>
          </p:cNvPr>
          <p:cNvPicPr>
            <a:picLocks noGrp="1" noChangeAspect="1"/>
          </p:cNvPicPr>
          <p:nvPr>
            <p:ph idx="1"/>
          </p:nvPr>
        </p:nvPicPr>
        <p:blipFill>
          <a:blip r:embed="rId2"/>
          <a:stretch>
            <a:fillRect/>
          </a:stretch>
        </p:blipFill>
        <p:spPr>
          <a:xfrm>
            <a:off x="753902" y="1163971"/>
            <a:ext cx="10905066" cy="5479796"/>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36D7617-1E05-6FF3-D630-C9E1C349A7E3}"/>
              </a:ext>
            </a:extLst>
          </p:cNvPr>
          <p:cNvSpPr txBox="1"/>
          <p:nvPr/>
        </p:nvSpPr>
        <p:spPr>
          <a:xfrm>
            <a:off x="1854199" y="482599"/>
            <a:ext cx="77850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Times New Roman"/>
                <a:ea typeface="+mn-lt"/>
                <a:cs typeface="+mn-lt"/>
              </a:rPr>
              <a:t>Which genre has the highest total number of movies produced? </a:t>
            </a:r>
            <a:endParaRPr lang="en-US" sz="2200">
              <a:latin typeface="Times New Roman"/>
              <a:cs typeface="Times New Roman"/>
            </a:endParaRPr>
          </a:p>
        </p:txBody>
      </p:sp>
    </p:spTree>
    <p:extLst>
      <p:ext uri="{BB962C8B-B14F-4D97-AF65-F5344CB8AC3E}">
        <p14:creationId xmlns:p14="http://schemas.microsoft.com/office/powerpoint/2010/main" val="2373620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522</Words>
  <Application>Microsoft Office PowerPoint</Application>
  <PresentationFormat>Widescreen</PresentationFormat>
  <Paragraphs>47</Paragraphs>
  <Slides>30</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Aptos</vt:lpstr>
      <vt:lpstr>Aptos Display</vt:lpstr>
      <vt:lpstr>Arial</vt:lpstr>
      <vt:lpstr>Bahnschrift Condensed</vt:lpstr>
      <vt:lpstr>Cambria</vt:lpstr>
      <vt:lpstr>Comic Sans MS</vt:lpstr>
      <vt:lpstr>Courier New</vt:lpstr>
      <vt:lpstr>Times New Roman</vt:lpstr>
      <vt:lpstr>office theme</vt:lpstr>
      <vt:lpstr>PowerPoint Presentation</vt:lpstr>
      <vt:lpstr>PowerPoint Presentation</vt:lpstr>
      <vt:lpstr>Aim: To analyze and extract valuable insights through careful observation and evaluation.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Insights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Kishor Sam</cp:lastModifiedBy>
  <cp:revision>137</cp:revision>
  <dcterms:created xsi:type="dcterms:W3CDTF">2025-01-19T10:09:26Z</dcterms:created>
  <dcterms:modified xsi:type="dcterms:W3CDTF">2025-01-29T17:02:30Z</dcterms:modified>
</cp:coreProperties>
</file>